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296" r:id="rId3"/>
    <p:sldId id="288" r:id="rId4"/>
    <p:sldId id="289" r:id="rId5"/>
    <p:sldId id="298" r:id="rId6"/>
    <p:sldId id="293" r:id="rId7"/>
    <p:sldId id="292" r:id="rId8"/>
    <p:sldId id="335" r:id="rId9"/>
    <p:sldId id="333" r:id="rId10"/>
    <p:sldId id="334" r:id="rId11"/>
    <p:sldId id="30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23"/>
    <p:restoredTop sz="95958"/>
  </p:normalViewPr>
  <p:slideViewPr>
    <p:cSldViewPr snapToGrid="0" snapToObjects="1">
      <p:cViewPr varScale="1">
        <p:scale>
          <a:sx n="111" d="100"/>
          <a:sy n="111" d="100"/>
        </p:scale>
        <p:origin x="8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4810-7ECC-7C46-A9E4-48DE28A97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B06D2-148B-5C40-B022-BD946470A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906E8-9BAE-464E-8C8B-9B64B027C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0AF72-759B-9B43-A1C0-D5126FBC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5346C-1B94-ED49-B622-266A780B5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31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A1519-353D-B64D-9946-E7CB3ECBD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69BAF-6AB5-FB45-882E-6ACEC16E4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8F378-78C5-3D42-B2F4-C6C277511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E1D07-45DA-7046-9268-6111B7CEE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2E6FD-17EE-514E-B95F-7E44418A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0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EB53E9-EEA5-1D42-ACE6-10090FCBC8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1B6C9-C752-CA41-B131-B29EC9800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45D6A-5B6D-FF4B-8796-F26E879B1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D3086-7740-254A-AE14-B40B9C5DC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ED962-309F-CD43-9D35-7C9F8D8CF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5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FDAF7-3DF5-0B4B-8A60-B7B945480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7C989-0A54-3242-954F-40D7A4E92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C855D-D5C8-5B44-9549-B4F77B50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B20E8-CBD3-7D4E-84F8-0DE0A13E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6D42C-4C4B-3F4F-86BC-E1569969B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49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28D1-450B-1E4A-B605-7930DF8FC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36520-1092-6F41-AC8F-2B4BE0A78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641AA-8978-1542-9CF7-E0A024048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24231-1A33-974E-874D-E021ACDD2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09D16-DD74-0349-9A41-3C524700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90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7986F-3E5D-074B-97A4-23AAEFF27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65F45-D89C-6847-ABEA-B087760D9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7BC31-29F5-8142-AED5-AE9C2EBD9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341A7-5723-A64E-A2EC-7D24C461F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C32A2-3382-D74E-A26D-DE455553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38979-A246-EC46-AB70-9C9A3955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70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F433-B5AF-ED42-8303-6492B37EC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21ED3-B33E-BC48-8FD3-E073DCC09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99022-C681-5F4F-8AD7-5B79FA126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33D474-1EF6-8549-AE55-E25AEC730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298160-9464-4649-BC4E-2C064C7A0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BC3389-C5D4-F343-A831-05A02879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548257-DDED-E647-9B69-D0BD2496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F1B09-BB12-224E-A503-BB545F1F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1ADA-DABA-5F49-A939-1F01BD47E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50BF04-9D32-3B44-B755-DB03FE712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EDAB9-42E6-2142-9262-7DDA3576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9D368-9BC9-6C49-ABEE-6C1F30A6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82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8C24F7-108D-7D4F-88D0-62C0E253B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A0764F-CDFF-A044-A670-067CA3240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05E39-F60C-004B-98F9-186A12EF9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74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03CB-F0FC-5146-A6E9-17641F9E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BEE24-29D5-794E-9E8E-DEEEF8676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91B75-35EB-3D40-8CB0-FB78F7358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39338-5537-C945-99BB-563215778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B16F8-1384-EE40-9573-A8988E09F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5DDF0-2BE9-C546-B1D8-486E3941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61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B5FF-1671-3C4C-934A-153AC8D3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2D0394-B908-C34C-BBD9-63EE96A22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9D0B0D-02D8-E147-BA64-4BABF094B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916C5-7443-8942-AF91-24EAE46E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F0879-AA76-0C40-B543-A123FD233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FF3C9-42C8-EC49-BFB4-5056EBD0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6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E5595-851F-3944-B19E-6BBFD42A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39FB1-DD03-C148-AC21-E253BB147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B18A1-058E-DB40-96AF-557E361AA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283BA-BDBD-3741-AC51-C0F7FE6E6BB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5BF48-82D2-FE4B-898D-903F16809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5DDDB-1A46-9B4B-809D-E48E53168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3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02EF95D-28DE-DD2E-7094-D5F4EC0BD51E}"/>
              </a:ext>
            </a:extLst>
          </p:cNvPr>
          <p:cNvGrpSpPr/>
          <p:nvPr/>
        </p:nvGrpSpPr>
        <p:grpSpPr>
          <a:xfrm>
            <a:off x="4340386" y="2098806"/>
            <a:ext cx="6071782" cy="4458691"/>
            <a:chOff x="4340386" y="2098806"/>
            <a:chExt cx="6071782" cy="445869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45C2FC8-5936-0A43-81B8-98F12DC31E54}"/>
                </a:ext>
              </a:extLst>
            </p:cNvPr>
            <p:cNvGrpSpPr/>
            <p:nvPr/>
          </p:nvGrpSpPr>
          <p:grpSpPr>
            <a:xfrm>
              <a:off x="4864608" y="2098806"/>
              <a:ext cx="5547560" cy="4458691"/>
              <a:chOff x="5556904" y="1334126"/>
              <a:chExt cx="6135424" cy="4961744"/>
            </a:xfrm>
          </p:grpSpPr>
          <p:sp>
            <p:nvSpPr>
              <p:cNvPr id="43" name="Frame 42">
                <a:extLst>
                  <a:ext uri="{FF2B5EF4-FFF2-40B4-BE49-F238E27FC236}">
                    <a16:creationId xmlns:a16="http://schemas.microsoft.com/office/drawing/2014/main" id="{FDBB59FE-6FF1-1842-B776-7C23274411F4}"/>
                  </a:ext>
                </a:extLst>
              </p:cNvPr>
              <p:cNvSpPr/>
              <p:nvPr/>
            </p:nvSpPr>
            <p:spPr>
              <a:xfrm>
                <a:off x="5556904" y="1334126"/>
                <a:ext cx="6135424" cy="4961744"/>
              </a:xfrm>
              <a:prstGeom prst="frame">
                <a:avLst>
                  <a:gd name="adj1" fmla="val 192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FDBB7274-7F10-8D46-8786-3EE2A753431E}"/>
                  </a:ext>
                </a:extLst>
              </p:cNvPr>
              <p:cNvGrpSpPr/>
              <p:nvPr/>
            </p:nvGrpSpPr>
            <p:grpSpPr>
              <a:xfrm>
                <a:off x="6016053" y="2083631"/>
                <a:ext cx="4994223" cy="3667594"/>
                <a:chOff x="6016053" y="2083631"/>
                <a:chExt cx="4994223" cy="3667594"/>
              </a:xfrm>
              <a:solidFill>
                <a:srgbClr val="7030A0"/>
              </a:solidFill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F2BA2CD8-1EA8-A344-AF63-92E476265DB8}"/>
                    </a:ext>
                  </a:extLst>
                </p:cNvPr>
                <p:cNvSpPr/>
                <p:nvPr/>
              </p:nvSpPr>
              <p:spPr>
                <a:xfrm>
                  <a:off x="6625653" y="2263514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DB323461-6559-C044-B14A-A8A5F59ED031}"/>
                    </a:ext>
                  </a:extLst>
                </p:cNvPr>
                <p:cNvSpPr/>
                <p:nvPr/>
              </p:nvSpPr>
              <p:spPr>
                <a:xfrm>
                  <a:off x="7182787" y="5144124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8910A7CE-7E37-FF48-BB3A-06E88F2ABDC0}"/>
                    </a:ext>
                  </a:extLst>
                </p:cNvPr>
                <p:cNvSpPr/>
                <p:nvPr/>
              </p:nvSpPr>
              <p:spPr>
                <a:xfrm>
                  <a:off x="8521908" y="2913087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CB83A278-C54F-A746-A3C4-B6D42099AA45}"/>
                    </a:ext>
                  </a:extLst>
                </p:cNvPr>
                <p:cNvSpPr/>
                <p:nvPr/>
              </p:nvSpPr>
              <p:spPr>
                <a:xfrm>
                  <a:off x="7490085" y="3629480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84E386B2-C90A-0741-8962-A1CA9D647598}"/>
                    </a:ext>
                  </a:extLst>
                </p:cNvPr>
                <p:cNvSpPr/>
                <p:nvPr/>
              </p:nvSpPr>
              <p:spPr>
                <a:xfrm>
                  <a:off x="7639987" y="5601324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CAD76CC2-6B2E-1248-B931-41398D99FDBF}"/>
                    </a:ext>
                  </a:extLst>
                </p:cNvPr>
                <p:cNvSpPr/>
                <p:nvPr/>
              </p:nvSpPr>
              <p:spPr>
                <a:xfrm>
                  <a:off x="10298243" y="2083631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5F7C570C-5FEF-514E-898A-563C3F9DEF8A}"/>
                    </a:ext>
                  </a:extLst>
                </p:cNvPr>
                <p:cNvSpPr/>
                <p:nvPr/>
              </p:nvSpPr>
              <p:spPr>
                <a:xfrm>
                  <a:off x="8446957" y="4774366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F7ABC16B-BF0C-E040-B6ED-DEE57062114C}"/>
                    </a:ext>
                  </a:extLst>
                </p:cNvPr>
                <p:cNvSpPr/>
                <p:nvPr/>
              </p:nvSpPr>
              <p:spPr>
                <a:xfrm>
                  <a:off x="6016053" y="3814998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2EE5DAC-78E0-AE45-944A-03563605E901}"/>
                    </a:ext>
                  </a:extLst>
                </p:cNvPr>
                <p:cNvSpPr/>
                <p:nvPr/>
              </p:nvSpPr>
              <p:spPr>
                <a:xfrm>
                  <a:off x="10860374" y="4624465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3F757F11-ABE5-1748-A2C4-108298160905}"/>
                    </a:ext>
                  </a:extLst>
                </p:cNvPr>
                <p:cNvSpPr/>
                <p:nvPr/>
              </p:nvSpPr>
              <p:spPr>
                <a:xfrm>
                  <a:off x="7639987" y="5601324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D0ACCBB9-2E2A-6F4E-BF7A-BC0F4F29264F}"/>
                  </a:ext>
                </a:extLst>
              </p:cNvPr>
              <p:cNvGrpSpPr/>
              <p:nvPr/>
            </p:nvGrpSpPr>
            <p:grpSpPr>
              <a:xfrm>
                <a:off x="6212174" y="1656413"/>
                <a:ext cx="4910528" cy="4094812"/>
                <a:chOff x="6016053" y="2263514"/>
                <a:chExt cx="4087318" cy="3487711"/>
              </a:xfrm>
              <a:solidFill>
                <a:srgbClr val="FF0000"/>
              </a:solidFill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D87A42C9-A420-374E-9E7A-582487750D08}"/>
                    </a:ext>
                  </a:extLst>
                </p:cNvPr>
                <p:cNvSpPr/>
                <p:nvPr/>
              </p:nvSpPr>
              <p:spPr>
                <a:xfrm>
                  <a:off x="6625653" y="2263514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3E6AB123-8CBA-3B40-B3CD-3AEA9B89EF46}"/>
                    </a:ext>
                  </a:extLst>
                </p:cNvPr>
                <p:cNvSpPr/>
                <p:nvPr/>
              </p:nvSpPr>
              <p:spPr>
                <a:xfrm>
                  <a:off x="7182787" y="5144124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3C5E64E1-1C29-024A-9D39-6D2EC44007DD}"/>
                    </a:ext>
                  </a:extLst>
                </p:cNvPr>
                <p:cNvSpPr/>
                <p:nvPr/>
              </p:nvSpPr>
              <p:spPr>
                <a:xfrm>
                  <a:off x="8521908" y="2913087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0ED84D3-4977-C94D-8E78-28E8B97FFE7F}"/>
                    </a:ext>
                  </a:extLst>
                </p:cNvPr>
                <p:cNvSpPr/>
                <p:nvPr/>
              </p:nvSpPr>
              <p:spPr>
                <a:xfrm>
                  <a:off x="6864246" y="3244729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EC489B30-8F1A-9846-9D0E-44F8290B6773}"/>
                    </a:ext>
                  </a:extLst>
                </p:cNvPr>
                <p:cNvSpPr/>
                <p:nvPr/>
              </p:nvSpPr>
              <p:spPr>
                <a:xfrm>
                  <a:off x="7639987" y="5601324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CDDF3AE4-0079-914E-A2BE-D92682D40411}"/>
                    </a:ext>
                  </a:extLst>
                </p:cNvPr>
                <p:cNvSpPr/>
                <p:nvPr/>
              </p:nvSpPr>
              <p:spPr>
                <a:xfrm>
                  <a:off x="9927236" y="2638265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1466E45F-9310-534F-BCEA-E11BC301C187}"/>
                    </a:ext>
                  </a:extLst>
                </p:cNvPr>
                <p:cNvSpPr/>
                <p:nvPr/>
              </p:nvSpPr>
              <p:spPr>
                <a:xfrm>
                  <a:off x="8446957" y="4102945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662A3846-EB2F-FA4B-B728-FCCF037F2BCC}"/>
                    </a:ext>
                  </a:extLst>
                </p:cNvPr>
                <p:cNvSpPr/>
                <p:nvPr/>
              </p:nvSpPr>
              <p:spPr>
                <a:xfrm>
                  <a:off x="6016053" y="3814998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C3DC340C-3C0A-7743-9C08-35C6494A0E5B}"/>
                    </a:ext>
                  </a:extLst>
                </p:cNvPr>
                <p:cNvSpPr/>
                <p:nvPr/>
              </p:nvSpPr>
              <p:spPr>
                <a:xfrm>
                  <a:off x="9953469" y="4423108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448C3723-0BE2-0A4E-8CFD-C2D7D7FF3AB5}"/>
                    </a:ext>
                  </a:extLst>
                </p:cNvPr>
                <p:cNvSpPr/>
                <p:nvPr/>
              </p:nvSpPr>
              <p:spPr>
                <a:xfrm>
                  <a:off x="7639987" y="5601324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B45E93D3-6353-644A-B089-35406CEF0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26243" y="2413415"/>
                <a:ext cx="839450" cy="469962"/>
              </a:xfrm>
              <a:prstGeom prst="straightConnector1">
                <a:avLst/>
              </a:prstGeom>
              <a:ln w="635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8E451C6-03F1-BA45-913C-67078C026BA8}"/>
                </a:ext>
              </a:extLst>
            </p:cNvPr>
            <p:cNvCxnSpPr>
              <a:cxnSpLocks/>
            </p:cNvCxnSpPr>
            <p:nvPr/>
          </p:nvCxnSpPr>
          <p:spPr>
            <a:xfrm>
              <a:off x="5062817" y="3580243"/>
              <a:ext cx="557114" cy="187085"/>
            </a:xfrm>
            <a:prstGeom prst="straightConnector1">
              <a:avLst/>
            </a:prstGeom>
            <a:ln w="635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Left Arrow 3">
              <a:extLst>
                <a:ext uri="{FF2B5EF4-FFF2-40B4-BE49-F238E27FC236}">
                  <a16:creationId xmlns:a16="http://schemas.microsoft.com/office/drawing/2014/main" id="{6219A385-E132-1D4A-B625-FC7900D5F63C}"/>
                </a:ext>
              </a:extLst>
            </p:cNvPr>
            <p:cNvSpPr/>
            <p:nvPr/>
          </p:nvSpPr>
          <p:spPr>
            <a:xfrm>
              <a:off x="4340386" y="4183438"/>
              <a:ext cx="609566" cy="48342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625E871-337B-EB4D-9333-B0744E07EA2E}"/>
              </a:ext>
            </a:extLst>
          </p:cNvPr>
          <p:cNvSpPr txBox="1"/>
          <p:nvPr/>
        </p:nvSpPr>
        <p:spPr>
          <a:xfrm>
            <a:off x="70434" y="2538723"/>
            <a:ext cx="42564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the molecule hits a </a:t>
            </a:r>
            <a:r>
              <a:rPr lang="en-US" sz="2400" i="1" dirty="0"/>
              <a:t>receding wall </a:t>
            </a:r>
            <a:r>
              <a:rPr lang="en-US" sz="2400" dirty="0"/>
              <a:t>(because the container is </a:t>
            </a:r>
            <a:r>
              <a:rPr lang="en-US" sz="2400" i="1" dirty="0"/>
              <a:t>expanding)</a:t>
            </a:r>
            <a:r>
              <a:rPr lang="en-US" sz="2400" dirty="0"/>
              <a:t>, the molecule bounces back more </a:t>
            </a:r>
            <a:r>
              <a:rPr lang="en-US" sz="2400" i="1" dirty="0"/>
              <a:t>slowly</a:t>
            </a:r>
            <a:r>
              <a:rPr lang="en-US" sz="2400" dirty="0"/>
              <a:t>; and we just said that </a:t>
            </a:r>
            <a:r>
              <a:rPr lang="en-US" sz="2400" i="1" dirty="0"/>
              <a:t>slower-moving molecules</a:t>
            </a:r>
            <a:r>
              <a:rPr lang="en-US" sz="2400" dirty="0"/>
              <a:t> correspond to </a:t>
            </a:r>
            <a:r>
              <a:rPr lang="en-US" sz="2400" i="1" dirty="0"/>
              <a:t>lower</a:t>
            </a:r>
            <a:r>
              <a:rPr lang="en-US" sz="2400" dirty="0"/>
              <a:t> </a:t>
            </a:r>
            <a:r>
              <a:rPr lang="en-US" sz="2400" i="1" dirty="0"/>
              <a:t>temperature</a:t>
            </a:r>
            <a:r>
              <a:rPr lang="en-US" sz="2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513AD5-506E-856C-D753-FD1BBAE8AEE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The kinetic-molecular theory’s explanation of adiabatic heating/cooling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782B6-4695-CE7A-1949-656B8FE14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62" y="778855"/>
            <a:ext cx="1567157" cy="154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318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B4C3CB-FCB3-2241-AE48-93D0EF93F528}"/>
              </a:ext>
            </a:extLst>
          </p:cNvPr>
          <p:cNvSpPr txBox="1"/>
          <p:nvPr/>
        </p:nvSpPr>
        <p:spPr>
          <a:xfrm>
            <a:off x="-13726" y="-1189"/>
            <a:ext cx="1222887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Spartan: Constructing molecules and interpreting electrostatic potential maps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6D5FEB-DD7F-84E4-AE80-FB1B472AA972}"/>
              </a:ext>
            </a:extLst>
          </p:cNvPr>
          <p:cNvGrpSpPr/>
          <p:nvPr/>
        </p:nvGrpSpPr>
        <p:grpSpPr>
          <a:xfrm>
            <a:off x="6921660" y="956371"/>
            <a:ext cx="2778256" cy="2607356"/>
            <a:chOff x="1365813" y="980561"/>
            <a:chExt cx="2778256" cy="26073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B85ED42-040D-CDF0-A78A-03AF0A2DF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5813" y="980561"/>
              <a:ext cx="2778256" cy="20638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4B819F-720B-CBA3-F0F4-69322F8FB1F8}"/>
                </a:ext>
              </a:extLst>
            </p:cNvPr>
            <p:cNvSpPr txBox="1"/>
            <p:nvPr/>
          </p:nvSpPr>
          <p:spPr>
            <a:xfrm>
              <a:off x="1935545" y="3126252"/>
              <a:ext cx="1638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Argon atom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2905C4-C44B-347B-E55F-87C81CB487E5}"/>
              </a:ext>
            </a:extLst>
          </p:cNvPr>
          <p:cNvGrpSpPr/>
          <p:nvPr/>
        </p:nvGrpSpPr>
        <p:grpSpPr>
          <a:xfrm>
            <a:off x="1537429" y="956371"/>
            <a:ext cx="3244916" cy="2609542"/>
            <a:chOff x="6051556" y="981269"/>
            <a:chExt cx="3244916" cy="260954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92C147F-A869-3EB0-5BB9-8AC2450BB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1556" y="981269"/>
              <a:ext cx="3244916" cy="206385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12E4407-D642-1FDA-06F1-1FC990A53C5F}"/>
                    </a:ext>
                  </a:extLst>
                </p:cNvPr>
                <p:cNvSpPr txBox="1"/>
                <p:nvPr/>
              </p:nvSpPr>
              <p:spPr>
                <a:xfrm>
                  <a:off x="6854618" y="3129146"/>
                  <a:ext cx="163879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12E4407-D642-1FDA-06F1-1FC990A53C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618" y="3129146"/>
                  <a:ext cx="1638791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F64ABED-6E3B-A956-819B-0E9EE26AFFFB}"/>
              </a:ext>
            </a:extLst>
          </p:cNvPr>
          <p:cNvSpPr txBox="1"/>
          <p:nvPr/>
        </p:nvSpPr>
        <p:spPr>
          <a:xfrm>
            <a:off x="1024359" y="4155311"/>
            <a:ext cx="105136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the colors of an electrostatic potential map tell you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Cool colors (</a:t>
            </a:r>
            <a:r>
              <a:rPr lang="en-US" sz="2400" dirty="0">
                <a:solidFill>
                  <a:schemeClr val="accent1"/>
                </a:solidFill>
              </a:rPr>
              <a:t>blue</a:t>
            </a:r>
            <a:r>
              <a:rPr lang="en-US" sz="2400" dirty="0"/>
              <a:t>) =&gt; the surface has a slight </a:t>
            </a:r>
            <a:r>
              <a:rPr lang="en-US" sz="2400" b="1" dirty="0"/>
              <a:t>positive</a:t>
            </a:r>
            <a:r>
              <a:rPr lang="en-US" sz="2400" dirty="0"/>
              <a:t> 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Warm colors (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red</a:t>
            </a:r>
            <a:r>
              <a:rPr lang="en-US" sz="2400" dirty="0"/>
              <a:t>) =&gt; the surface has a slight </a:t>
            </a:r>
            <a:r>
              <a:rPr lang="en-US" sz="2400" b="1" dirty="0"/>
              <a:t>negative</a:t>
            </a:r>
            <a:r>
              <a:rPr lang="en-US" sz="2400" dirty="0"/>
              <a:t> 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Green</a:t>
            </a:r>
            <a:r>
              <a:rPr lang="en-US" sz="2400" dirty="0"/>
              <a:t> =&gt; the surface has </a:t>
            </a:r>
            <a:r>
              <a:rPr lang="en-US" sz="2400" b="1" dirty="0"/>
              <a:t>no charge</a:t>
            </a:r>
          </a:p>
        </p:txBody>
      </p:sp>
    </p:spTree>
    <p:extLst>
      <p:ext uri="{BB962C8B-B14F-4D97-AF65-F5344CB8AC3E}">
        <p14:creationId xmlns:p14="http://schemas.microsoft.com/office/powerpoint/2010/main" val="3876600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OK, let’s get started (in this order) 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1BFF4B-5B12-EBB1-0CC7-E1EE4CFA6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16"/>
          <a:stretch/>
        </p:blipFill>
        <p:spPr>
          <a:xfrm>
            <a:off x="197441" y="2905248"/>
            <a:ext cx="6874877" cy="38030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C1357E1-2804-6FBD-6FCA-2A83088C0583}"/>
              </a:ext>
            </a:extLst>
          </p:cNvPr>
          <p:cNvGrpSpPr>
            <a:grpSpLocks noChangeAspect="1"/>
          </p:cNvGrpSpPr>
          <p:nvPr/>
        </p:nvGrpSpPr>
        <p:grpSpPr>
          <a:xfrm>
            <a:off x="7876841" y="2437567"/>
            <a:ext cx="4015809" cy="2375265"/>
            <a:chOff x="7419372" y="1030147"/>
            <a:chExt cx="4618299" cy="27316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C42651-53AB-7655-BF79-2C645597F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6632" y="1908754"/>
              <a:ext cx="1638790" cy="12173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C05EBA-B3B5-91C1-08B4-C0F3BF7043CA}"/>
                </a:ext>
              </a:extLst>
            </p:cNvPr>
            <p:cNvSpPr txBox="1"/>
            <p:nvPr/>
          </p:nvSpPr>
          <p:spPr>
            <a:xfrm>
              <a:off x="7847147" y="1215670"/>
              <a:ext cx="1657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Spartan: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E51A56-3DD1-6FDC-5301-AE7216BCA321}"/>
                </a:ext>
              </a:extLst>
            </p:cNvPr>
            <p:cNvSpPr txBox="1"/>
            <p:nvPr/>
          </p:nvSpPr>
          <p:spPr>
            <a:xfrm>
              <a:off x="7783410" y="3126877"/>
              <a:ext cx="1922866" cy="530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Argon atom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2B2DDD-5559-1B9D-62A8-BE3466D23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79498" y="1908754"/>
              <a:ext cx="1914055" cy="12173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9FE7C55-408B-5244-93E3-C3E8E95B8A12}"/>
                    </a:ext>
                  </a:extLst>
                </p:cNvPr>
                <p:cNvSpPr txBox="1"/>
                <p:nvPr/>
              </p:nvSpPr>
              <p:spPr>
                <a:xfrm>
                  <a:off x="9917129" y="3126142"/>
                  <a:ext cx="163879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9FE7C55-408B-5244-93E3-C3E8E95B8A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7129" y="3126142"/>
                  <a:ext cx="1638791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8D8A8318-3D0C-465C-0C1A-05B214EC01E4}"/>
                </a:ext>
              </a:extLst>
            </p:cNvPr>
            <p:cNvSpPr/>
            <p:nvPr/>
          </p:nvSpPr>
          <p:spPr>
            <a:xfrm>
              <a:off x="7419372" y="1030147"/>
              <a:ext cx="4618299" cy="2731625"/>
            </a:xfrm>
            <a:prstGeom prst="frame">
              <a:avLst>
                <a:gd name="adj1" fmla="val 8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6FAD6BB-03BD-A98E-11DC-F27DE1F212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338" t="45094" r="8749" b="29865"/>
          <a:stretch/>
        </p:blipFill>
        <p:spPr>
          <a:xfrm>
            <a:off x="207752" y="994043"/>
            <a:ext cx="6088876" cy="12153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BBCA65-A889-29E3-7F53-5B04F2DFEC24}"/>
              </a:ext>
            </a:extLst>
          </p:cNvPr>
          <p:cNvCxnSpPr>
            <a:cxnSpLocks/>
          </p:cNvCxnSpPr>
          <p:nvPr/>
        </p:nvCxnSpPr>
        <p:spPr>
          <a:xfrm>
            <a:off x="2782118" y="2437566"/>
            <a:ext cx="0" cy="4299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A576EF-9390-DFA1-F27F-23F6D6817953}"/>
              </a:ext>
            </a:extLst>
          </p:cNvPr>
          <p:cNvCxnSpPr>
            <a:cxnSpLocks/>
          </p:cNvCxnSpPr>
          <p:nvPr/>
        </p:nvCxnSpPr>
        <p:spPr>
          <a:xfrm>
            <a:off x="7176304" y="3692755"/>
            <a:ext cx="53243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85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02EF95D-28DE-DD2E-7094-D5F4EC0BD51E}"/>
              </a:ext>
            </a:extLst>
          </p:cNvPr>
          <p:cNvGrpSpPr/>
          <p:nvPr/>
        </p:nvGrpSpPr>
        <p:grpSpPr>
          <a:xfrm>
            <a:off x="4298821" y="2098806"/>
            <a:ext cx="6113347" cy="4458691"/>
            <a:chOff x="4298821" y="2098806"/>
            <a:chExt cx="6113347" cy="445869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45C2FC8-5936-0A43-81B8-98F12DC31E54}"/>
                </a:ext>
              </a:extLst>
            </p:cNvPr>
            <p:cNvGrpSpPr/>
            <p:nvPr/>
          </p:nvGrpSpPr>
          <p:grpSpPr>
            <a:xfrm>
              <a:off x="4864608" y="2098806"/>
              <a:ext cx="5547560" cy="4458691"/>
              <a:chOff x="5556904" y="1334126"/>
              <a:chExt cx="6135424" cy="4961744"/>
            </a:xfrm>
          </p:grpSpPr>
          <p:sp>
            <p:nvSpPr>
              <p:cNvPr id="43" name="Frame 42">
                <a:extLst>
                  <a:ext uri="{FF2B5EF4-FFF2-40B4-BE49-F238E27FC236}">
                    <a16:creationId xmlns:a16="http://schemas.microsoft.com/office/drawing/2014/main" id="{FDBB59FE-6FF1-1842-B776-7C23274411F4}"/>
                  </a:ext>
                </a:extLst>
              </p:cNvPr>
              <p:cNvSpPr/>
              <p:nvPr/>
            </p:nvSpPr>
            <p:spPr>
              <a:xfrm>
                <a:off x="5556904" y="1334126"/>
                <a:ext cx="6135424" cy="4961744"/>
              </a:xfrm>
              <a:prstGeom prst="frame">
                <a:avLst>
                  <a:gd name="adj1" fmla="val 192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FDBB7274-7F10-8D46-8786-3EE2A753431E}"/>
                  </a:ext>
                </a:extLst>
              </p:cNvPr>
              <p:cNvGrpSpPr/>
              <p:nvPr/>
            </p:nvGrpSpPr>
            <p:grpSpPr>
              <a:xfrm>
                <a:off x="6016053" y="2083631"/>
                <a:ext cx="4994223" cy="3667594"/>
                <a:chOff x="6016053" y="2083631"/>
                <a:chExt cx="4994223" cy="3667594"/>
              </a:xfrm>
              <a:solidFill>
                <a:srgbClr val="7030A0"/>
              </a:solidFill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F2BA2CD8-1EA8-A344-AF63-92E476265DB8}"/>
                    </a:ext>
                  </a:extLst>
                </p:cNvPr>
                <p:cNvSpPr/>
                <p:nvPr/>
              </p:nvSpPr>
              <p:spPr>
                <a:xfrm>
                  <a:off x="6625653" y="2263514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DB323461-6559-C044-B14A-A8A5F59ED031}"/>
                    </a:ext>
                  </a:extLst>
                </p:cNvPr>
                <p:cNvSpPr/>
                <p:nvPr/>
              </p:nvSpPr>
              <p:spPr>
                <a:xfrm>
                  <a:off x="7182787" y="5144124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8910A7CE-7E37-FF48-BB3A-06E88F2ABDC0}"/>
                    </a:ext>
                  </a:extLst>
                </p:cNvPr>
                <p:cNvSpPr/>
                <p:nvPr/>
              </p:nvSpPr>
              <p:spPr>
                <a:xfrm>
                  <a:off x="8521908" y="2913087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CB83A278-C54F-A746-A3C4-B6D42099AA45}"/>
                    </a:ext>
                  </a:extLst>
                </p:cNvPr>
                <p:cNvSpPr/>
                <p:nvPr/>
              </p:nvSpPr>
              <p:spPr>
                <a:xfrm>
                  <a:off x="7490085" y="3629480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84E386B2-C90A-0741-8962-A1CA9D647598}"/>
                    </a:ext>
                  </a:extLst>
                </p:cNvPr>
                <p:cNvSpPr/>
                <p:nvPr/>
              </p:nvSpPr>
              <p:spPr>
                <a:xfrm>
                  <a:off x="7639987" y="5601324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CAD76CC2-6B2E-1248-B931-41398D99FDBF}"/>
                    </a:ext>
                  </a:extLst>
                </p:cNvPr>
                <p:cNvSpPr/>
                <p:nvPr/>
              </p:nvSpPr>
              <p:spPr>
                <a:xfrm>
                  <a:off x="10298243" y="2083631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5F7C570C-5FEF-514E-898A-563C3F9DEF8A}"/>
                    </a:ext>
                  </a:extLst>
                </p:cNvPr>
                <p:cNvSpPr/>
                <p:nvPr/>
              </p:nvSpPr>
              <p:spPr>
                <a:xfrm>
                  <a:off x="8446957" y="4774366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F7ABC16B-BF0C-E040-B6ED-DEE57062114C}"/>
                    </a:ext>
                  </a:extLst>
                </p:cNvPr>
                <p:cNvSpPr/>
                <p:nvPr/>
              </p:nvSpPr>
              <p:spPr>
                <a:xfrm>
                  <a:off x="6016053" y="3814998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2EE5DAC-78E0-AE45-944A-03563605E901}"/>
                    </a:ext>
                  </a:extLst>
                </p:cNvPr>
                <p:cNvSpPr/>
                <p:nvPr/>
              </p:nvSpPr>
              <p:spPr>
                <a:xfrm>
                  <a:off x="10860374" y="4624465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3F757F11-ABE5-1748-A2C4-108298160905}"/>
                    </a:ext>
                  </a:extLst>
                </p:cNvPr>
                <p:cNvSpPr/>
                <p:nvPr/>
              </p:nvSpPr>
              <p:spPr>
                <a:xfrm>
                  <a:off x="7639987" y="5601324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D0ACCBB9-2E2A-6F4E-BF7A-BC0F4F29264F}"/>
                  </a:ext>
                </a:extLst>
              </p:cNvPr>
              <p:cNvGrpSpPr/>
              <p:nvPr/>
            </p:nvGrpSpPr>
            <p:grpSpPr>
              <a:xfrm>
                <a:off x="6212174" y="1656413"/>
                <a:ext cx="4910528" cy="4094812"/>
                <a:chOff x="6016053" y="2263514"/>
                <a:chExt cx="4087318" cy="3487711"/>
              </a:xfrm>
              <a:solidFill>
                <a:srgbClr val="FF0000"/>
              </a:solidFill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D87A42C9-A420-374E-9E7A-582487750D08}"/>
                    </a:ext>
                  </a:extLst>
                </p:cNvPr>
                <p:cNvSpPr/>
                <p:nvPr/>
              </p:nvSpPr>
              <p:spPr>
                <a:xfrm>
                  <a:off x="6625653" y="2263514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3E6AB123-8CBA-3B40-B3CD-3AEA9B89EF46}"/>
                    </a:ext>
                  </a:extLst>
                </p:cNvPr>
                <p:cNvSpPr/>
                <p:nvPr/>
              </p:nvSpPr>
              <p:spPr>
                <a:xfrm>
                  <a:off x="7182787" y="5144124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3C5E64E1-1C29-024A-9D39-6D2EC44007DD}"/>
                    </a:ext>
                  </a:extLst>
                </p:cNvPr>
                <p:cNvSpPr/>
                <p:nvPr/>
              </p:nvSpPr>
              <p:spPr>
                <a:xfrm>
                  <a:off x="8521908" y="2913087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0ED84D3-4977-C94D-8E78-28E8B97FFE7F}"/>
                    </a:ext>
                  </a:extLst>
                </p:cNvPr>
                <p:cNvSpPr/>
                <p:nvPr/>
              </p:nvSpPr>
              <p:spPr>
                <a:xfrm>
                  <a:off x="6864246" y="3244729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EC489B30-8F1A-9846-9D0E-44F8290B6773}"/>
                    </a:ext>
                  </a:extLst>
                </p:cNvPr>
                <p:cNvSpPr/>
                <p:nvPr/>
              </p:nvSpPr>
              <p:spPr>
                <a:xfrm>
                  <a:off x="7639987" y="5601324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CDDF3AE4-0079-914E-A2BE-D92682D40411}"/>
                    </a:ext>
                  </a:extLst>
                </p:cNvPr>
                <p:cNvSpPr/>
                <p:nvPr/>
              </p:nvSpPr>
              <p:spPr>
                <a:xfrm>
                  <a:off x="9927236" y="2638265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1466E45F-9310-534F-BCEA-E11BC301C187}"/>
                    </a:ext>
                  </a:extLst>
                </p:cNvPr>
                <p:cNvSpPr/>
                <p:nvPr/>
              </p:nvSpPr>
              <p:spPr>
                <a:xfrm>
                  <a:off x="8446957" y="4102945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662A3846-EB2F-FA4B-B728-FCCF037F2BCC}"/>
                    </a:ext>
                  </a:extLst>
                </p:cNvPr>
                <p:cNvSpPr/>
                <p:nvPr/>
              </p:nvSpPr>
              <p:spPr>
                <a:xfrm>
                  <a:off x="6016053" y="3814998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C3DC340C-3C0A-7743-9C08-35C6494A0E5B}"/>
                    </a:ext>
                  </a:extLst>
                </p:cNvPr>
                <p:cNvSpPr/>
                <p:nvPr/>
              </p:nvSpPr>
              <p:spPr>
                <a:xfrm>
                  <a:off x="9953469" y="4423108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448C3723-0BE2-0A4E-8CFD-C2D7D7FF3AB5}"/>
                    </a:ext>
                  </a:extLst>
                </p:cNvPr>
                <p:cNvSpPr/>
                <p:nvPr/>
              </p:nvSpPr>
              <p:spPr>
                <a:xfrm>
                  <a:off x="7639987" y="5601324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B45E93D3-6353-644A-B089-35406CEF0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26243" y="2413415"/>
                <a:ext cx="839450" cy="469962"/>
              </a:xfrm>
              <a:prstGeom prst="straightConnector1">
                <a:avLst/>
              </a:prstGeom>
              <a:ln w="635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8E451C6-03F1-BA45-913C-67078C026BA8}"/>
                </a:ext>
              </a:extLst>
            </p:cNvPr>
            <p:cNvCxnSpPr>
              <a:cxnSpLocks/>
            </p:cNvCxnSpPr>
            <p:nvPr/>
          </p:nvCxnSpPr>
          <p:spPr>
            <a:xfrm>
              <a:off x="5062817" y="3580243"/>
              <a:ext cx="1407430" cy="445044"/>
            </a:xfrm>
            <a:prstGeom prst="straightConnector1">
              <a:avLst/>
            </a:prstGeom>
            <a:ln w="635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Left Arrow 3">
              <a:extLst>
                <a:ext uri="{FF2B5EF4-FFF2-40B4-BE49-F238E27FC236}">
                  <a16:creationId xmlns:a16="http://schemas.microsoft.com/office/drawing/2014/main" id="{6219A385-E132-1D4A-B625-FC7900D5F63C}"/>
                </a:ext>
              </a:extLst>
            </p:cNvPr>
            <p:cNvSpPr/>
            <p:nvPr/>
          </p:nvSpPr>
          <p:spPr>
            <a:xfrm rot="10800000">
              <a:off x="4298821" y="4183438"/>
              <a:ext cx="609566" cy="48342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513AD5-506E-856C-D753-FD1BBAE8AEE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The kinetic-molecular theory’s explanation of adiabatic heating/cooling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D832DA-3115-341B-C546-5494F0F5D585}"/>
              </a:ext>
            </a:extLst>
          </p:cNvPr>
          <p:cNvSpPr txBox="1"/>
          <p:nvPr/>
        </p:nvSpPr>
        <p:spPr>
          <a:xfrm>
            <a:off x="70434" y="2538723"/>
            <a:ext cx="42564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the molecule hits an </a:t>
            </a:r>
            <a:r>
              <a:rPr lang="en-US" sz="2400" i="1" dirty="0"/>
              <a:t>advancing wall </a:t>
            </a:r>
            <a:r>
              <a:rPr lang="en-US" sz="2400" dirty="0"/>
              <a:t>(because the container is </a:t>
            </a:r>
            <a:r>
              <a:rPr lang="en-US" sz="2400" i="1" dirty="0"/>
              <a:t>shrinking)</a:t>
            </a:r>
            <a:r>
              <a:rPr lang="en-US" sz="2400" dirty="0"/>
              <a:t>, the molecule bounces back </a:t>
            </a:r>
            <a:r>
              <a:rPr lang="en-US" sz="2400" i="1" dirty="0"/>
              <a:t>faster</a:t>
            </a:r>
            <a:r>
              <a:rPr lang="en-US" sz="2400" dirty="0"/>
              <a:t>; and we just said that </a:t>
            </a:r>
            <a:r>
              <a:rPr lang="en-US" sz="2400" i="1" dirty="0"/>
              <a:t>faster-moving molecules</a:t>
            </a:r>
            <a:r>
              <a:rPr lang="en-US" sz="2400" dirty="0"/>
              <a:t> correspond to </a:t>
            </a:r>
            <a:r>
              <a:rPr lang="en-US" sz="2400" i="1" dirty="0"/>
              <a:t>higher</a:t>
            </a:r>
            <a:r>
              <a:rPr lang="en-US" sz="2400" dirty="0"/>
              <a:t> </a:t>
            </a:r>
            <a:r>
              <a:rPr lang="en-US" sz="2400" i="1" dirty="0"/>
              <a:t>temperature</a:t>
            </a:r>
            <a:r>
              <a:rPr lang="en-US" sz="24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5A690F-AB5A-1E3C-09BA-3074E53E1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62" y="778855"/>
            <a:ext cx="1567157" cy="154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05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2334EC2-B195-804D-89E6-FA40FB35C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08" y="1335045"/>
            <a:ext cx="5441922" cy="42313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43D616-46A1-3B4D-AE72-967E282CF7BB}"/>
              </a:ext>
            </a:extLst>
          </p:cNvPr>
          <p:cNvSpPr txBox="1"/>
          <p:nvPr/>
        </p:nvSpPr>
        <p:spPr>
          <a:xfrm>
            <a:off x="5388864" y="132603"/>
            <a:ext cx="67643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Here, the </a:t>
            </a:r>
            <a:r>
              <a:rPr lang="en-US" sz="2400" b="1" dirty="0"/>
              <a:t>state function </a:t>
            </a:r>
            <a:r>
              <a:rPr lang="en-US" sz="2400" dirty="0"/>
              <a:t>is the </a:t>
            </a:r>
            <a:r>
              <a:rPr lang="en-US" sz="2400" b="1" dirty="0"/>
              <a:t>pressure</a:t>
            </a:r>
            <a:r>
              <a:rPr lang="en-US" sz="2400" dirty="0"/>
              <a:t> of a gas.</a:t>
            </a:r>
          </a:p>
          <a:p>
            <a:endParaRPr lang="en-US" sz="2400" b="1" dirty="0"/>
          </a:p>
          <a:p>
            <a:r>
              <a:rPr lang="en-US" sz="2400" dirty="0"/>
              <a:t>The</a:t>
            </a:r>
            <a:r>
              <a:rPr lang="en-US" sz="2400" b="1" dirty="0"/>
              <a:t> state space</a:t>
            </a:r>
            <a:r>
              <a:rPr lang="en-US" sz="2400" dirty="0"/>
              <a:t> consists of the gas’s </a:t>
            </a:r>
            <a:r>
              <a:rPr lang="en-US" sz="2400" b="1" dirty="0"/>
              <a:t>temperature</a:t>
            </a:r>
            <a:r>
              <a:rPr lang="en-US" sz="2400" dirty="0"/>
              <a:t> and </a:t>
            </a:r>
            <a:r>
              <a:rPr lang="en-US" sz="2400" b="1" dirty="0"/>
              <a:t>volume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Each combination of temperature and volume implies a particular pressure:</a:t>
            </a:r>
          </a:p>
          <a:p>
            <a:endParaRPr lang="en-US" sz="2400" i="1" dirty="0"/>
          </a:p>
          <a:p>
            <a:pPr algn="ctr"/>
            <a:r>
              <a:rPr lang="en-US" sz="2400" i="1" dirty="0"/>
              <a:t>P(T,V)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This one is an ideal gas, actually. So we can say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i="1" dirty="0"/>
              <a:t>P(T,V)=</a:t>
            </a:r>
            <a:r>
              <a:rPr lang="en-US" sz="2400" i="1" dirty="0" err="1"/>
              <a:t>nRT</a:t>
            </a:r>
            <a:r>
              <a:rPr lang="en-US" sz="2400" i="1" dirty="0"/>
              <a:t>/V</a:t>
            </a:r>
          </a:p>
          <a:p>
            <a:pPr algn="ctr"/>
            <a:endParaRPr lang="en-US" sz="2400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C40E99-40E1-8243-B2B0-3050659C7564}"/>
              </a:ext>
            </a:extLst>
          </p:cNvPr>
          <p:cNvSpPr txBox="1"/>
          <p:nvPr/>
        </p:nvSpPr>
        <p:spPr>
          <a:xfrm>
            <a:off x="0" y="0"/>
            <a:ext cx="470018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Thermodynamic surfaces</a:t>
            </a:r>
          </a:p>
        </p:txBody>
      </p:sp>
    </p:spTree>
    <p:extLst>
      <p:ext uri="{BB962C8B-B14F-4D97-AF65-F5344CB8AC3E}">
        <p14:creationId xmlns:p14="http://schemas.microsoft.com/office/powerpoint/2010/main" val="2442788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B7C40E99-40E1-8243-B2B0-3050659C756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Isotherms and isochores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334EC2-B195-804D-89E6-FA40FB35C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08" y="1335045"/>
            <a:ext cx="5737126" cy="452431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07B16E-9BA6-C9D7-0117-BDC4253622B8}"/>
              </a:ext>
            </a:extLst>
          </p:cNvPr>
          <p:cNvCxnSpPr/>
          <p:nvPr/>
        </p:nvCxnSpPr>
        <p:spPr>
          <a:xfrm>
            <a:off x="1433015" y="2456597"/>
            <a:ext cx="0" cy="436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4">
            <a:extLst>
              <a:ext uri="{FF2B5EF4-FFF2-40B4-BE49-F238E27FC236}">
                <a16:creationId xmlns:a16="http://schemas.microsoft.com/office/drawing/2014/main" id="{0E8CA51B-CEBE-1C8C-1D46-1D2ED5CFE48A}"/>
              </a:ext>
            </a:extLst>
          </p:cNvPr>
          <p:cNvSpPr/>
          <p:nvPr/>
        </p:nvSpPr>
        <p:spPr>
          <a:xfrm>
            <a:off x="1828801" y="2579427"/>
            <a:ext cx="1842448" cy="2210935"/>
          </a:xfrm>
          <a:custGeom>
            <a:avLst/>
            <a:gdLst>
              <a:gd name="connsiteX0" fmla="*/ 0 w 1842448"/>
              <a:gd name="connsiteY0" fmla="*/ 0 h 2470245"/>
              <a:gd name="connsiteX1" fmla="*/ 13648 w 1842448"/>
              <a:gd name="connsiteY1" fmla="*/ 286603 h 2470245"/>
              <a:gd name="connsiteX2" fmla="*/ 40943 w 1842448"/>
              <a:gd name="connsiteY2" fmla="*/ 559558 h 2470245"/>
              <a:gd name="connsiteX3" fmla="*/ 68239 w 1842448"/>
              <a:gd name="connsiteY3" fmla="*/ 900752 h 2470245"/>
              <a:gd name="connsiteX4" fmla="*/ 109182 w 1842448"/>
              <a:gd name="connsiteY4" fmla="*/ 1201003 h 2470245"/>
              <a:gd name="connsiteX5" fmla="*/ 163773 w 1842448"/>
              <a:gd name="connsiteY5" fmla="*/ 1473958 h 2470245"/>
              <a:gd name="connsiteX6" fmla="*/ 286603 w 1842448"/>
              <a:gd name="connsiteY6" fmla="*/ 1746913 h 2470245"/>
              <a:gd name="connsiteX7" fmla="*/ 573206 w 1842448"/>
              <a:gd name="connsiteY7" fmla="*/ 1965277 h 2470245"/>
              <a:gd name="connsiteX8" fmla="*/ 928048 w 1842448"/>
              <a:gd name="connsiteY8" fmla="*/ 2115403 h 2470245"/>
              <a:gd name="connsiteX9" fmla="*/ 1269242 w 1842448"/>
              <a:gd name="connsiteY9" fmla="*/ 2251880 h 2470245"/>
              <a:gd name="connsiteX10" fmla="*/ 1514902 w 1842448"/>
              <a:gd name="connsiteY10" fmla="*/ 2347415 h 2470245"/>
              <a:gd name="connsiteX11" fmla="*/ 1842448 w 1842448"/>
              <a:gd name="connsiteY11" fmla="*/ 2470245 h 247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2448" h="2470245">
                <a:moveTo>
                  <a:pt x="0" y="0"/>
                </a:moveTo>
                <a:cubicBezTo>
                  <a:pt x="3412" y="96671"/>
                  <a:pt x="6824" y="193343"/>
                  <a:pt x="13648" y="286603"/>
                </a:cubicBezTo>
                <a:cubicBezTo>
                  <a:pt x="20472" y="379863"/>
                  <a:pt x="31845" y="457200"/>
                  <a:pt x="40943" y="559558"/>
                </a:cubicBezTo>
                <a:cubicBezTo>
                  <a:pt x="50042" y="661916"/>
                  <a:pt x="56866" y="793845"/>
                  <a:pt x="68239" y="900752"/>
                </a:cubicBezTo>
                <a:cubicBezTo>
                  <a:pt x="79612" y="1007659"/>
                  <a:pt x="93260" y="1105469"/>
                  <a:pt x="109182" y="1201003"/>
                </a:cubicBezTo>
                <a:cubicBezTo>
                  <a:pt x="125104" y="1296537"/>
                  <a:pt x="134203" y="1382973"/>
                  <a:pt x="163773" y="1473958"/>
                </a:cubicBezTo>
                <a:cubicBezTo>
                  <a:pt x="193343" y="1564943"/>
                  <a:pt x="218364" y="1665027"/>
                  <a:pt x="286603" y="1746913"/>
                </a:cubicBezTo>
                <a:cubicBezTo>
                  <a:pt x="354842" y="1828799"/>
                  <a:pt x="466299" y="1903862"/>
                  <a:pt x="573206" y="1965277"/>
                </a:cubicBezTo>
                <a:cubicBezTo>
                  <a:pt x="680114" y="2026692"/>
                  <a:pt x="812042" y="2067636"/>
                  <a:pt x="928048" y="2115403"/>
                </a:cubicBezTo>
                <a:cubicBezTo>
                  <a:pt x="1044054" y="2163170"/>
                  <a:pt x="1269242" y="2251880"/>
                  <a:pt x="1269242" y="2251880"/>
                </a:cubicBezTo>
                <a:lnTo>
                  <a:pt x="1514902" y="2347415"/>
                </a:lnTo>
                <a:lnTo>
                  <a:pt x="1842448" y="2470245"/>
                </a:lnTo>
              </a:path>
            </a:pathLst>
          </a:custGeom>
          <a:ln w="1270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78492B-06A5-CC46-7DAB-E6BDED3279C5}"/>
              </a:ext>
            </a:extLst>
          </p:cNvPr>
          <p:cNvGrpSpPr/>
          <p:nvPr/>
        </p:nvGrpSpPr>
        <p:grpSpPr>
          <a:xfrm>
            <a:off x="1433015" y="2456597"/>
            <a:ext cx="1702072" cy="972403"/>
            <a:chOff x="1433015" y="2456597"/>
            <a:chExt cx="1702072" cy="972403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0854A7D-C4FF-BC19-F1A4-25A97A8C36DF}"/>
                </a:ext>
              </a:extLst>
            </p:cNvPr>
            <p:cNvCxnSpPr/>
            <p:nvPr/>
          </p:nvCxnSpPr>
          <p:spPr>
            <a:xfrm>
              <a:off x="1433015" y="2456597"/>
              <a:ext cx="0" cy="4367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F04C0B6-7041-1DE0-323D-D40BDFC0F6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6917" y="3429000"/>
              <a:ext cx="1698170" cy="0"/>
            </a:xfrm>
            <a:prstGeom prst="line">
              <a:avLst/>
            </a:prstGeom>
            <a:ln w="1270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0046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5A4CC7-E633-73A1-5CF5-D67252A81C5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CGI: </a:t>
            </a:r>
            <a:r>
              <a:rPr lang="en-US" sz="2400" b="1" dirty="0" err="1"/>
              <a:t>IntroToPython</a:t>
            </a:r>
            <a:r>
              <a:rPr lang="en-US" sz="2400" b="1" dirty="0"/>
              <a:t> already introduced </a:t>
            </a:r>
            <a:r>
              <a:rPr lang="en-US" sz="2400" b="1" i="1" dirty="0"/>
              <a:t>Pint, </a:t>
            </a:r>
            <a:r>
              <a:rPr lang="en-US" sz="2400" b="1" dirty="0"/>
              <a:t>the idea of </a:t>
            </a:r>
            <a:r>
              <a:rPr lang="en-US" sz="2400" b="1" i="1" dirty="0"/>
              <a:t>named variables</a:t>
            </a:r>
            <a:r>
              <a:rPr lang="en-US" sz="2400" b="1" dirty="0"/>
              <a:t>, and </a:t>
            </a:r>
            <a:r>
              <a:rPr lang="en-US" sz="2400" b="1" i="1" dirty="0"/>
              <a:t>unit conversions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0EB5F4-740C-175B-E019-F94EB5D18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72" y="1205769"/>
            <a:ext cx="7553331" cy="415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24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CGI: </a:t>
            </a:r>
            <a:r>
              <a:rPr lang="en-US" sz="2400" b="1" dirty="0" err="1"/>
              <a:t>IntroToPython</a:t>
            </a:r>
            <a:r>
              <a:rPr lang="en-US" sz="2400" b="1" dirty="0"/>
              <a:t> also introduces the </a:t>
            </a:r>
            <a:r>
              <a:rPr lang="en-US" sz="2400" b="1" i="1" dirty="0"/>
              <a:t>E-format</a:t>
            </a:r>
            <a:r>
              <a:rPr lang="en-US" sz="2400" b="1" dirty="0"/>
              <a:t>, and the difference between </a:t>
            </a:r>
            <a:r>
              <a:rPr lang="en-US" sz="2400" b="1" i="1" dirty="0"/>
              <a:t>scalars</a:t>
            </a:r>
            <a:r>
              <a:rPr lang="en-US" sz="2400" b="1" dirty="0"/>
              <a:t> and </a:t>
            </a:r>
            <a:r>
              <a:rPr lang="en-US" sz="2400" b="1" i="1" dirty="0"/>
              <a:t>grids</a:t>
            </a:r>
            <a:r>
              <a:rPr lang="en-US" sz="2400" b="1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9C47B9-9B2D-304B-9059-E832DD83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45" y="700992"/>
            <a:ext cx="11547118" cy="2728007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A721812-613F-4266-D954-13F6736011B3}"/>
              </a:ext>
            </a:extLst>
          </p:cNvPr>
          <p:cNvGrpSpPr/>
          <p:nvPr/>
        </p:nvGrpSpPr>
        <p:grpSpPr>
          <a:xfrm>
            <a:off x="1829590" y="3984339"/>
            <a:ext cx="8765104" cy="2323139"/>
            <a:chOff x="1185667" y="2781296"/>
            <a:chExt cx="8765104" cy="23231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8AD668-74B0-DFED-5702-442259C51E69}"/>
                </a:ext>
              </a:extLst>
            </p:cNvPr>
            <p:cNvSpPr txBox="1"/>
            <p:nvPr/>
          </p:nvSpPr>
          <p:spPr>
            <a:xfrm>
              <a:off x="1185667" y="3250737"/>
              <a:ext cx="44779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 </a:t>
              </a:r>
              <a:r>
                <a:rPr lang="en-US" sz="2400" b="1" dirty="0"/>
                <a:t>scalar</a:t>
              </a:r>
              <a:r>
                <a:rPr lang="en-US" sz="2400" dirty="0"/>
                <a:t> = a single number, like a volume or temperature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EAB3DA8-0FD0-7151-7815-2F694745EB53}"/>
                </a:ext>
              </a:extLst>
            </p:cNvPr>
            <p:cNvGrpSpPr/>
            <p:nvPr/>
          </p:nvGrpSpPr>
          <p:grpSpPr>
            <a:xfrm>
              <a:off x="5505574" y="2975603"/>
              <a:ext cx="4445197" cy="1798336"/>
              <a:chOff x="6269573" y="1277215"/>
              <a:chExt cx="4445197" cy="1798336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56FC71A-AC29-2D82-68A6-2A4601DDA17C}"/>
                  </a:ext>
                </a:extLst>
              </p:cNvPr>
              <p:cNvGrpSpPr/>
              <p:nvPr/>
            </p:nvGrpSpPr>
            <p:grpSpPr>
              <a:xfrm>
                <a:off x="6269573" y="1277215"/>
                <a:ext cx="4445197" cy="1798336"/>
                <a:chOff x="-257366" y="1683417"/>
                <a:chExt cx="4445197" cy="1798336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1001E6FB-A9A0-2E0C-6655-D986B14EF449}"/>
                    </a:ext>
                  </a:extLst>
                </p:cNvPr>
                <p:cNvGrpSpPr/>
                <p:nvPr/>
              </p:nvGrpSpPr>
              <p:grpSpPr>
                <a:xfrm>
                  <a:off x="827114" y="1683417"/>
                  <a:ext cx="2778826" cy="1092336"/>
                  <a:chOff x="5522026" y="2805621"/>
                  <a:chExt cx="2778826" cy="1092336"/>
                </a:xfrm>
              </p:grpSpPr>
              <p:sp>
                <p:nvSpPr>
                  <p:cNvPr id="23" name="Parallelogram 22">
                    <a:extLst>
                      <a:ext uri="{FF2B5EF4-FFF2-40B4-BE49-F238E27FC236}">
                        <a16:creationId xmlns:a16="http://schemas.microsoft.com/office/drawing/2014/main" id="{842C59D4-CAC7-162C-9DFA-ECD77D0AA5BC}"/>
                      </a:ext>
                    </a:extLst>
                  </p:cNvPr>
                  <p:cNvSpPr/>
                  <p:nvPr/>
                </p:nvSpPr>
                <p:spPr>
                  <a:xfrm>
                    <a:off x="5522026" y="2805621"/>
                    <a:ext cx="2327564" cy="630672"/>
                  </a:xfrm>
                  <a:prstGeom prst="parallelogram">
                    <a:avLst>
                      <a:gd name="adj" fmla="val 135421"/>
                    </a:avLst>
                  </a:prstGeom>
                  <a:pattFill prst="ltDnDiag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ABEA938-8B0F-9347-0897-891C5D53B74A}"/>
                      </a:ext>
                    </a:extLst>
                  </p:cNvPr>
                  <p:cNvSpPr txBox="1"/>
                  <p:nvPr/>
                </p:nvSpPr>
                <p:spPr>
                  <a:xfrm>
                    <a:off x="6234545" y="3436292"/>
                    <a:ext cx="90252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T 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32655BA-999C-91A8-ECC9-7BB719C7A429}"/>
                      </a:ext>
                    </a:extLst>
                  </p:cNvPr>
                  <p:cNvSpPr txBox="1"/>
                  <p:nvPr/>
                </p:nvSpPr>
                <p:spPr>
                  <a:xfrm>
                    <a:off x="7398327" y="2974628"/>
                    <a:ext cx="90252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V</a:t>
                    </a:r>
                  </a:p>
                </p:txBody>
              </p:sp>
            </p:grp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63348B9-7F32-8898-C245-16A795F4CC98}"/>
                    </a:ext>
                  </a:extLst>
                </p:cNvPr>
                <p:cNvSpPr txBox="1"/>
                <p:nvPr/>
              </p:nvSpPr>
              <p:spPr>
                <a:xfrm>
                  <a:off x="-257366" y="2650756"/>
                  <a:ext cx="444519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A </a:t>
                  </a:r>
                  <a:r>
                    <a:rPr lang="en-US" sz="2400" b="1" dirty="0"/>
                    <a:t>grid</a:t>
                  </a:r>
                  <a:r>
                    <a:rPr lang="en-US" sz="2400" dirty="0"/>
                    <a:t> = </a:t>
                  </a:r>
                  <a:r>
                    <a:rPr lang="en-US" sz="2400" b="1" dirty="0"/>
                    <a:t>rows</a:t>
                  </a:r>
                  <a:r>
                    <a:rPr lang="en-US" sz="2400" dirty="0"/>
                    <a:t> and </a:t>
                  </a:r>
                  <a:r>
                    <a:rPr lang="en-US" sz="2400" b="1" dirty="0"/>
                    <a:t>columns</a:t>
                  </a:r>
                  <a:r>
                    <a:rPr lang="en-US" sz="2400" dirty="0"/>
                    <a:t> of numbers (here, T,V state space)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44CE7F5-6DE5-C718-8063-F0A7C3E6C952}"/>
                  </a:ext>
                </a:extLst>
              </p:cNvPr>
              <p:cNvGrpSpPr/>
              <p:nvPr/>
            </p:nvGrpSpPr>
            <p:grpSpPr>
              <a:xfrm rot="19409985">
                <a:off x="7498792" y="1630007"/>
                <a:ext cx="638180" cy="77348"/>
                <a:chOff x="6182056" y="1995767"/>
                <a:chExt cx="638180" cy="77348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F5B03A4-0295-43D7-59E8-7E90C19ABE5D}"/>
                    </a:ext>
                  </a:extLst>
                </p:cNvPr>
                <p:cNvSpPr/>
                <p:nvPr/>
              </p:nvSpPr>
              <p:spPr>
                <a:xfrm>
                  <a:off x="6182056" y="1995767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1760DD20-BB3D-80D1-34BC-77B1698F31DF}"/>
                    </a:ext>
                  </a:extLst>
                </p:cNvPr>
                <p:cNvSpPr/>
                <p:nvPr/>
              </p:nvSpPr>
              <p:spPr>
                <a:xfrm>
                  <a:off x="6334456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E595AFE-D903-AE89-B08A-7E459ECCC3AA}"/>
                    </a:ext>
                  </a:extLst>
                </p:cNvPr>
                <p:cNvSpPr/>
                <p:nvPr/>
              </p:nvSpPr>
              <p:spPr>
                <a:xfrm>
                  <a:off x="6468568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69E0B8F-150E-C0BE-289C-64085C1AD267}"/>
                    </a:ext>
                  </a:extLst>
                </p:cNvPr>
                <p:cNvSpPr/>
                <p:nvPr/>
              </p:nvSpPr>
              <p:spPr>
                <a:xfrm>
                  <a:off x="6614872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7DB0950F-14B3-5FB4-5EA7-45B34B5F5DFA}"/>
                    </a:ext>
                  </a:extLst>
                </p:cNvPr>
                <p:cNvSpPr/>
                <p:nvPr/>
              </p:nvSpPr>
              <p:spPr>
                <a:xfrm>
                  <a:off x="6748984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2EE05C1-64EB-20E1-F068-96095357929F}"/>
                  </a:ext>
                </a:extLst>
              </p:cNvPr>
              <p:cNvGrpSpPr/>
              <p:nvPr/>
            </p:nvGrpSpPr>
            <p:grpSpPr>
              <a:xfrm>
                <a:off x="7699960" y="1806791"/>
                <a:ext cx="638180" cy="77348"/>
                <a:chOff x="6182056" y="1995767"/>
                <a:chExt cx="638180" cy="77348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4031917E-C3E1-0380-28A1-242EC3582B24}"/>
                    </a:ext>
                  </a:extLst>
                </p:cNvPr>
                <p:cNvSpPr/>
                <p:nvPr/>
              </p:nvSpPr>
              <p:spPr>
                <a:xfrm>
                  <a:off x="6182056" y="1995767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3A88B72-0B5D-B14D-A122-53A6D8496AAD}"/>
                    </a:ext>
                  </a:extLst>
                </p:cNvPr>
                <p:cNvSpPr/>
                <p:nvPr/>
              </p:nvSpPr>
              <p:spPr>
                <a:xfrm>
                  <a:off x="6334456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A6BB4B19-5890-5131-EB7E-39ED848C5E93}"/>
                    </a:ext>
                  </a:extLst>
                </p:cNvPr>
                <p:cNvSpPr/>
                <p:nvPr/>
              </p:nvSpPr>
              <p:spPr>
                <a:xfrm>
                  <a:off x="6468568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9EBB518-88CA-69A0-683C-14DDDBC6A516}"/>
                    </a:ext>
                  </a:extLst>
                </p:cNvPr>
                <p:cNvSpPr/>
                <p:nvPr/>
              </p:nvSpPr>
              <p:spPr>
                <a:xfrm>
                  <a:off x="6614872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8C965D8A-A2AC-3B1A-2625-2C6E6B9EB919}"/>
                    </a:ext>
                  </a:extLst>
                </p:cNvPr>
                <p:cNvSpPr/>
                <p:nvPr/>
              </p:nvSpPr>
              <p:spPr>
                <a:xfrm>
                  <a:off x="6748984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7" name="Frame 26">
              <a:extLst>
                <a:ext uri="{FF2B5EF4-FFF2-40B4-BE49-F238E27FC236}">
                  <a16:creationId xmlns:a16="http://schemas.microsoft.com/office/drawing/2014/main" id="{BF327E87-2553-6DE4-9FEB-AFB57C80EC53}"/>
                </a:ext>
              </a:extLst>
            </p:cNvPr>
            <p:cNvSpPr/>
            <p:nvPr/>
          </p:nvSpPr>
          <p:spPr>
            <a:xfrm>
              <a:off x="1185667" y="2781296"/>
              <a:ext cx="8641239" cy="2323139"/>
            </a:xfrm>
            <a:prstGeom prst="frame">
              <a:avLst>
                <a:gd name="adj1" fmla="val 153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7007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CGI: </a:t>
            </a:r>
            <a:r>
              <a:rPr lang="en-US" sz="2400" b="1" dirty="0" err="1"/>
              <a:t>VisualizingP</a:t>
            </a:r>
            <a:r>
              <a:rPr lang="en-US" sz="2400" b="1" dirty="0"/>
              <a:t> shows how to visualize thermodynamic surfaces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62CE76-7026-C7A5-4D7A-C8501E15294E}"/>
              </a:ext>
            </a:extLst>
          </p:cNvPr>
          <p:cNvGrpSpPr>
            <a:grpSpLocks noChangeAspect="1"/>
          </p:cNvGrpSpPr>
          <p:nvPr/>
        </p:nvGrpSpPr>
        <p:grpSpPr>
          <a:xfrm>
            <a:off x="1144883" y="640080"/>
            <a:ext cx="4100332" cy="5974080"/>
            <a:chOff x="1144883" y="640080"/>
            <a:chExt cx="4100332" cy="597408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F342463-9C52-2B59-8800-610B709365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91903" y="640080"/>
              <a:ext cx="3653312" cy="5974080"/>
              <a:chOff x="121920" y="640080"/>
              <a:chExt cx="3653312" cy="597408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BD0C78F-58C6-A6B5-A666-3BAA377107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" y="3040707"/>
                <a:ext cx="3516152" cy="3096081"/>
              </a:xfrm>
              <a:prstGeom prst="rect">
                <a:avLst/>
              </a:prstGeom>
            </p:spPr>
          </p:pic>
          <p:sp>
            <p:nvSpPr>
              <p:cNvPr id="26" name="Frame 25">
                <a:extLst>
                  <a:ext uri="{FF2B5EF4-FFF2-40B4-BE49-F238E27FC236}">
                    <a16:creationId xmlns:a16="http://schemas.microsoft.com/office/drawing/2014/main" id="{802370F6-5D5A-97AE-D8E2-D7B0C0B8C8EA}"/>
                  </a:ext>
                </a:extLst>
              </p:cNvPr>
              <p:cNvSpPr/>
              <p:nvPr/>
            </p:nvSpPr>
            <p:spPr>
              <a:xfrm>
                <a:off x="121920" y="640080"/>
                <a:ext cx="3516152" cy="5974080"/>
              </a:xfrm>
              <a:prstGeom prst="frame">
                <a:avLst>
                  <a:gd name="adj1" fmla="val 219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A6F779-F7B2-2BC2-6673-8BDAA62411BA}"/>
                    </a:ext>
                  </a:extLst>
                </p:cNvPr>
                <p:cNvSpPr txBox="1"/>
                <p:nvPr/>
              </p:nvSpPr>
              <p:spPr>
                <a:xfrm>
                  <a:off x="1144883" y="1448492"/>
                  <a:ext cx="4100332" cy="783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𝑖𝑑𝑒𝑎𝑙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𝑛𝑅𝑇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A6F779-F7B2-2BC2-6673-8BDAA62411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883" y="1448492"/>
                  <a:ext cx="4100332" cy="783804"/>
                </a:xfrm>
                <a:prstGeom prst="rect">
                  <a:avLst/>
                </a:prstGeom>
                <a:blipFill>
                  <a:blip r:embed="rId3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ABC1F9-6745-9E78-D984-82093FAEC8E5}"/>
              </a:ext>
            </a:extLst>
          </p:cNvPr>
          <p:cNvGrpSpPr>
            <a:grpSpLocks noChangeAspect="1"/>
          </p:cNvGrpSpPr>
          <p:nvPr/>
        </p:nvGrpSpPr>
        <p:grpSpPr>
          <a:xfrm>
            <a:off x="6129877" y="640080"/>
            <a:ext cx="3697029" cy="5974080"/>
            <a:chOff x="6129877" y="640080"/>
            <a:chExt cx="3697029" cy="597408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8FD41A-4561-D90D-FDAA-92CABC74E1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29877" y="640080"/>
              <a:ext cx="3697029" cy="5974080"/>
              <a:chOff x="3804524" y="640080"/>
              <a:chExt cx="3697029" cy="597408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843482B-BF46-96F8-A964-D13174AB6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04524" y="3040707"/>
                <a:ext cx="3516152" cy="3065960"/>
              </a:xfrm>
              <a:prstGeom prst="rect">
                <a:avLst/>
              </a:prstGeom>
            </p:spPr>
          </p:pic>
          <p:sp>
            <p:nvSpPr>
              <p:cNvPr id="28" name="Frame 27">
                <a:extLst>
                  <a:ext uri="{FF2B5EF4-FFF2-40B4-BE49-F238E27FC236}">
                    <a16:creationId xmlns:a16="http://schemas.microsoft.com/office/drawing/2014/main" id="{A5F037A4-2EE6-DF51-95D6-346376FCC003}"/>
                  </a:ext>
                </a:extLst>
              </p:cNvPr>
              <p:cNvSpPr/>
              <p:nvPr/>
            </p:nvSpPr>
            <p:spPr>
              <a:xfrm>
                <a:off x="3890252" y="640080"/>
                <a:ext cx="3611301" cy="5974080"/>
              </a:xfrm>
              <a:prstGeom prst="frame">
                <a:avLst>
                  <a:gd name="adj1" fmla="val 219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C81F9E7-2386-3A2E-CEAE-1CF7130B2E40}"/>
                    </a:ext>
                  </a:extLst>
                </p:cNvPr>
                <p:cNvSpPr txBox="1"/>
                <p:nvPr/>
              </p:nvSpPr>
              <p:spPr>
                <a:xfrm>
                  <a:off x="6387584" y="1334437"/>
                  <a:ext cx="3000737" cy="8334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𝑣𝑑𝑤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𝑛𝑅𝑇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𝑛𝑏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C81F9E7-2386-3A2E-CEAE-1CF7130B2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7584" y="1334437"/>
                  <a:ext cx="3000737" cy="833498"/>
                </a:xfrm>
                <a:prstGeom prst="rect">
                  <a:avLst/>
                </a:prstGeom>
                <a:blipFill>
                  <a:blip r:embed="rId5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34157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CGI: </a:t>
            </a:r>
            <a:r>
              <a:rPr lang="en-US" sz="2400" b="1" dirty="0" err="1"/>
              <a:t>VisualizingP</a:t>
            </a:r>
            <a:r>
              <a:rPr lang="en-US" sz="2400" b="1" dirty="0"/>
              <a:t> also shows how we can manipulate (add, subtract) entire surfaces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8CFCC75-EADC-4497-B544-5110C0EFFF1C}"/>
              </a:ext>
            </a:extLst>
          </p:cNvPr>
          <p:cNvGrpSpPr/>
          <p:nvPr/>
        </p:nvGrpSpPr>
        <p:grpSpPr>
          <a:xfrm>
            <a:off x="753973" y="1060784"/>
            <a:ext cx="10219717" cy="4736432"/>
            <a:chOff x="-56255" y="629305"/>
            <a:chExt cx="10219717" cy="47364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795CCDD-78B6-CD9A-BB93-25F7EFD709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56255" y="629305"/>
              <a:ext cx="3250868" cy="4736432"/>
              <a:chOff x="1144883" y="640080"/>
              <a:chExt cx="4100332" cy="5974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97597BA-14B8-82D5-EDDB-F06662D3C13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591903" y="640080"/>
                <a:ext cx="3653312" cy="5974080"/>
                <a:chOff x="121920" y="640080"/>
                <a:chExt cx="3653312" cy="5974080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92983EA0-8FD0-C3AB-0189-C1D95DB29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9080" y="3040707"/>
                  <a:ext cx="3516152" cy="3096081"/>
                </a:xfrm>
                <a:prstGeom prst="rect">
                  <a:avLst/>
                </a:prstGeom>
              </p:spPr>
            </p:pic>
            <p:sp>
              <p:nvSpPr>
                <p:cNvPr id="12" name="Frame 11">
                  <a:extLst>
                    <a:ext uri="{FF2B5EF4-FFF2-40B4-BE49-F238E27FC236}">
                      <a16:creationId xmlns:a16="http://schemas.microsoft.com/office/drawing/2014/main" id="{833798D6-8073-2809-6E21-1A6A9D595368}"/>
                    </a:ext>
                  </a:extLst>
                </p:cNvPr>
                <p:cNvSpPr/>
                <p:nvPr/>
              </p:nvSpPr>
              <p:spPr>
                <a:xfrm>
                  <a:off x="121920" y="640080"/>
                  <a:ext cx="3516152" cy="5974080"/>
                </a:xfrm>
                <a:prstGeom prst="frame">
                  <a:avLst>
                    <a:gd name="adj1" fmla="val 2197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8CDA7C8-43D7-64F8-5A4E-548BB077F559}"/>
                      </a:ext>
                    </a:extLst>
                  </p:cNvPr>
                  <p:cNvSpPr txBox="1"/>
                  <p:nvPr/>
                </p:nvSpPr>
                <p:spPr>
                  <a:xfrm>
                    <a:off x="1144883" y="1448493"/>
                    <a:ext cx="4100332" cy="84320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𝑖𝑑𝑒𝑎𝑙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𝑛𝑅𝑇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8CDA7C8-43D7-64F8-5A4E-548BB077F5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4883" y="1448493"/>
                    <a:ext cx="4100332" cy="84320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671F5-F7F9-9446-0FBE-BEF40C3AF1D4}"/>
                </a:ext>
              </a:extLst>
            </p:cNvPr>
            <p:cNvSpPr txBox="1"/>
            <p:nvPr/>
          </p:nvSpPr>
          <p:spPr>
            <a:xfrm>
              <a:off x="3194614" y="2532595"/>
              <a:ext cx="2677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B441E20-07F5-832D-5A3D-7768758BFF1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10311" y="629305"/>
              <a:ext cx="3139410" cy="4732034"/>
              <a:chOff x="5963812" y="640080"/>
              <a:chExt cx="3963432" cy="597408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2EDE7DD-9871-3EC0-E8BB-1F971344E1C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129877" y="640080"/>
                <a:ext cx="3697029" cy="5974080"/>
                <a:chOff x="3804524" y="640080"/>
                <a:chExt cx="3697029" cy="5974080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5FD7C025-0413-D38B-239F-2CA54A2F61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04524" y="3040707"/>
                  <a:ext cx="3516152" cy="3065960"/>
                </a:xfrm>
                <a:prstGeom prst="rect">
                  <a:avLst/>
                </a:prstGeom>
              </p:spPr>
            </p:pic>
            <p:sp>
              <p:nvSpPr>
                <p:cNvPr id="21" name="Frame 20">
                  <a:extLst>
                    <a:ext uri="{FF2B5EF4-FFF2-40B4-BE49-F238E27FC236}">
                      <a16:creationId xmlns:a16="http://schemas.microsoft.com/office/drawing/2014/main" id="{F200EB6F-153F-B971-3D39-2269900E6A87}"/>
                    </a:ext>
                  </a:extLst>
                </p:cNvPr>
                <p:cNvSpPr/>
                <p:nvPr/>
              </p:nvSpPr>
              <p:spPr>
                <a:xfrm>
                  <a:off x="3890252" y="640080"/>
                  <a:ext cx="3611301" cy="5974080"/>
                </a:xfrm>
                <a:prstGeom prst="frame">
                  <a:avLst>
                    <a:gd name="adj1" fmla="val 2197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E466399-302C-6D9D-FB57-A434B5CE3659}"/>
                      </a:ext>
                    </a:extLst>
                  </p:cNvPr>
                  <p:cNvSpPr txBox="1"/>
                  <p:nvPr/>
                </p:nvSpPr>
                <p:spPr>
                  <a:xfrm>
                    <a:off x="5963812" y="1334437"/>
                    <a:ext cx="3963432" cy="89628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𝑣𝑑𝑤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𝑛𝑅𝑇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𝑛𝑏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E466399-302C-6D9D-FB57-A434B5CE36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63812" y="1334437"/>
                    <a:ext cx="3963432" cy="89628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70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1B8D83C-EC9D-FA44-5C45-7104B14F47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02972" y="629305"/>
              <a:ext cx="2860490" cy="4732034"/>
              <a:chOff x="8147925" y="629305"/>
              <a:chExt cx="3611300" cy="5974080"/>
            </a:xfrm>
          </p:grpSpPr>
          <p:sp>
            <p:nvSpPr>
              <p:cNvPr id="32" name="Frame 31">
                <a:extLst>
                  <a:ext uri="{FF2B5EF4-FFF2-40B4-BE49-F238E27FC236}">
                    <a16:creationId xmlns:a16="http://schemas.microsoft.com/office/drawing/2014/main" id="{94543BBC-3C09-E884-9FA1-95384B74DB22}"/>
                  </a:ext>
                </a:extLst>
              </p:cNvPr>
              <p:cNvSpPr/>
              <p:nvPr/>
            </p:nvSpPr>
            <p:spPr>
              <a:xfrm>
                <a:off x="8147925" y="629305"/>
                <a:ext cx="3611300" cy="5974080"/>
              </a:xfrm>
              <a:prstGeom prst="frame">
                <a:avLst>
                  <a:gd name="adj1" fmla="val 219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9FCCA37-D166-8594-CFCF-96F22E5C34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55" t="4815" r="13480" b="17416"/>
              <a:stretch/>
            </p:blipFill>
            <p:spPr bwMode="auto">
              <a:xfrm>
                <a:off x="8426370" y="3040707"/>
                <a:ext cx="3165201" cy="28540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8B9F52A-7CCA-E47A-6759-B71716874797}"/>
                      </a:ext>
                    </a:extLst>
                  </p:cNvPr>
                  <p:cNvSpPr txBox="1"/>
                  <p:nvPr/>
                </p:nvSpPr>
                <p:spPr>
                  <a:xfrm>
                    <a:off x="8641600" y="1605755"/>
                    <a:ext cx="2734737" cy="50512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𝑖𝑑𝑒𝑎𝑙</m:t>
                            </m:r>
                          </m:sub>
                        </m:sSub>
                      </m:oMath>
                    </a14:m>
                    <a:r>
                      <a:rPr lang="en-US" sz="2000" dirty="0"/>
                      <a:t>-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𝑣𝑑𝑤</m:t>
                            </m:r>
                          </m:sub>
                        </m:sSub>
                      </m:oMath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8B9F52A-7CCA-E47A-6759-B717168747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1600" y="1605755"/>
                    <a:ext cx="2734737" cy="50512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9091" b="-2424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1DD7C85-79FB-E6BE-D87A-45596102E08B}"/>
                </a:ext>
              </a:extLst>
            </p:cNvPr>
            <p:cNvSpPr txBox="1"/>
            <p:nvPr/>
          </p:nvSpPr>
          <p:spPr>
            <a:xfrm>
              <a:off x="6675144" y="2497952"/>
              <a:ext cx="2677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9297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B4C3CB-FCB3-2241-AE48-93D0EF93F528}"/>
              </a:ext>
            </a:extLst>
          </p:cNvPr>
          <p:cNvSpPr txBox="1"/>
          <p:nvPr/>
        </p:nvSpPr>
        <p:spPr>
          <a:xfrm>
            <a:off x="-13726" y="-1189"/>
            <a:ext cx="1222887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CGI: </a:t>
            </a:r>
            <a:r>
              <a:rPr lang="en-US" sz="2400" b="1" dirty="0" err="1"/>
              <a:t>VisualizingP</a:t>
            </a:r>
            <a:r>
              <a:rPr lang="en-US" sz="2400" b="1" dirty="0"/>
              <a:t> also shows how we can use visualizations as an analysis tool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834E7-F11B-77C6-E1D5-56F9CA2985EF}"/>
              </a:ext>
            </a:extLst>
          </p:cNvPr>
          <p:cNvSpPr txBox="1"/>
          <p:nvPr/>
        </p:nvSpPr>
        <p:spPr>
          <a:xfrm>
            <a:off x="977862" y="2439189"/>
            <a:ext cx="2118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Ideal pressure is too big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68BE07-06C1-4C50-8CCF-74550884B947}"/>
              </a:ext>
            </a:extLst>
          </p:cNvPr>
          <p:cNvSpPr txBox="1"/>
          <p:nvPr/>
        </p:nvSpPr>
        <p:spPr>
          <a:xfrm>
            <a:off x="8752389" y="3548621"/>
            <a:ext cx="2150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Ideal pressure is too 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91420B-1AD0-1130-C741-AA168E3D6D1F}"/>
              </a:ext>
            </a:extLst>
          </p:cNvPr>
          <p:cNvSpPr txBox="1"/>
          <p:nvPr/>
        </p:nvSpPr>
        <p:spPr>
          <a:xfrm>
            <a:off x="2882096" y="5600541"/>
            <a:ext cx="475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8DB2CE-DF6E-3F86-6E01-4021C93C368F}"/>
                  </a:ext>
                </a:extLst>
              </p:cNvPr>
              <p:cNvSpPr txBox="1"/>
              <p:nvPr/>
            </p:nvSpPr>
            <p:spPr>
              <a:xfrm>
                <a:off x="682906" y="5035541"/>
                <a:ext cx="8835342" cy="955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At this temperature (the “Boyle temperature”), the ideal gas law has it just right. Thermodynamics (we’ll get to this) predicts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𝑅𝑏</m:t>
                        </m:r>
                      </m:den>
                    </m:f>
                  </m:oMath>
                </a14:m>
                <a:r>
                  <a:rPr lang="en-US" sz="2400" dirty="0"/>
                  <a:t> .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8DB2CE-DF6E-3F86-6E01-4021C93C3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5035541"/>
                <a:ext cx="8835342" cy="955903"/>
              </a:xfrm>
              <a:prstGeom prst="rect">
                <a:avLst/>
              </a:prstGeom>
              <a:blipFill>
                <a:blip r:embed="rId2"/>
                <a:stretch>
                  <a:fillRect l="-1004" t="-526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966638-0655-F474-05CA-AC4D5F68D79C}"/>
                  </a:ext>
                </a:extLst>
              </p:cNvPr>
              <p:cNvSpPr txBox="1"/>
              <p:nvPr/>
            </p:nvSpPr>
            <p:spPr>
              <a:xfrm>
                <a:off x="120206" y="485449"/>
                <a:ext cx="12071794" cy="1037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Let’s assume </a:t>
                </a:r>
                <a:r>
                  <a:rPr lang="en-US" sz="2400" dirty="0" err="1"/>
                  <a:t>vdw’s</a:t>
                </a:r>
                <a:r>
                  <a:rPr lang="en-US" sz="2400" dirty="0"/>
                  <a:t> equation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𝑛𝑅𝑇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𝑛𝑏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/>
                  <a:t>) is more accurate than the ideal gas law (a great assumption). Then differences tell us about deficiencies in assumptions of the ideal gas law.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966638-0655-F474-05CA-AC4D5F68D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06" y="485449"/>
                <a:ext cx="12071794" cy="1037848"/>
              </a:xfrm>
              <a:prstGeom prst="rect">
                <a:avLst/>
              </a:prstGeom>
              <a:blipFill>
                <a:blip r:embed="rId3"/>
                <a:stretch>
                  <a:fillRect l="-840" b="-10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953D51C-8ACE-DDD5-D844-72364DD00AF3}"/>
              </a:ext>
            </a:extLst>
          </p:cNvPr>
          <p:cNvGrpSpPr/>
          <p:nvPr/>
        </p:nvGrpSpPr>
        <p:grpSpPr>
          <a:xfrm>
            <a:off x="3568133" y="1632033"/>
            <a:ext cx="4623612" cy="3112123"/>
            <a:chOff x="3568133" y="1632033"/>
            <a:chExt cx="4623612" cy="3112123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86DD13C-27CC-340A-F45F-AB6F617687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55" t="24531" r="13480" b="17416"/>
            <a:stretch/>
          </p:blipFill>
          <p:spPr bwMode="auto">
            <a:xfrm>
              <a:off x="3568133" y="1632033"/>
              <a:ext cx="4623612" cy="311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AC0C1086-CEFF-5C45-824C-B679119938AF}"/>
                    </a:ext>
                  </a:extLst>
                </p:cNvPr>
                <p:cNvSpPr txBox="1"/>
                <p:nvPr/>
              </p:nvSpPr>
              <p:spPr>
                <a:xfrm>
                  <a:off x="4796854" y="1948182"/>
                  <a:ext cx="216616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𝑖𝑑𝑒𝑎𝑙</m:t>
                          </m:r>
                        </m:sub>
                      </m:sSub>
                    </m:oMath>
                  </a14:m>
                  <a:r>
                    <a:rPr lang="en-US" sz="2000" dirty="0"/>
                    <a:t>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𝑣𝑑𝑤</m:t>
                          </m:r>
                        </m:sub>
                      </m:sSub>
                    </m:oMath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AC0C1086-CEFF-5C45-824C-B679119938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6854" y="1948182"/>
                  <a:ext cx="2166169" cy="400110"/>
                </a:xfrm>
                <a:prstGeom prst="rect">
                  <a:avLst/>
                </a:prstGeom>
                <a:blipFill>
                  <a:blip r:embed="rId5"/>
                  <a:stretch>
                    <a:fillRect t="-9375" b="-28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26CD17-46B8-F38A-952E-C34BB7D1D209}"/>
              </a:ext>
            </a:extLst>
          </p:cNvPr>
          <p:cNvCxnSpPr>
            <a:cxnSpLocks/>
          </p:cNvCxnSpPr>
          <p:nvPr/>
        </p:nvCxnSpPr>
        <p:spPr>
          <a:xfrm flipV="1">
            <a:off x="5011838" y="4316199"/>
            <a:ext cx="868100" cy="660915"/>
          </a:xfrm>
          <a:prstGeom prst="straightConnector1">
            <a:avLst/>
          </a:prstGeom>
          <a:ln w="38100">
            <a:solidFill>
              <a:schemeClr val="tx1">
                <a:alpha val="43678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53CBB3-B58F-D27B-5812-5D9BF759DE99}"/>
              </a:ext>
            </a:extLst>
          </p:cNvPr>
          <p:cNvCxnSpPr>
            <a:cxnSpLocks/>
          </p:cNvCxnSpPr>
          <p:nvPr/>
        </p:nvCxnSpPr>
        <p:spPr>
          <a:xfrm flipH="1">
            <a:off x="6551271" y="3964119"/>
            <a:ext cx="2048719" cy="0"/>
          </a:xfrm>
          <a:prstGeom prst="straightConnector1">
            <a:avLst/>
          </a:prstGeom>
          <a:ln w="38100">
            <a:solidFill>
              <a:schemeClr val="tx1">
                <a:alpha val="4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6C0D5D-0FDD-B2D5-0346-C81C1D85EEDB}"/>
              </a:ext>
            </a:extLst>
          </p:cNvPr>
          <p:cNvCxnSpPr>
            <a:cxnSpLocks/>
          </p:cNvCxnSpPr>
          <p:nvPr/>
        </p:nvCxnSpPr>
        <p:spPr>
          <a:xfrm>
            <a:off x="2623930" y="2948457"/>
            <a:ext cx="1299888" cy="0"/>
          </a:xfrm>
          <a:prstGeom prst="straightConnector1">
            <a:avLst/>
          </a:prstGeom>
          <a:ln w="38100">
            <a:solidFill>
              <a:schemeClr val="tx1">
                <a:alpha val="4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278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5186</TotalTime>
  <Words>437</Words>
  <Application>Microsoft Macintosh PowerPoint</Application>
  <PresentationFormat>Widescreen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63</cp:revision>
  <dcterms:created xsi:type="dcterms:W3CDTF">2021-09-01T12:14:24Z</dcterms:created>
  <dcterms:modified xsi:type="dcterms:W3CDTF">2024-09-05T04:07:09Z</dcterms:modified>
</cp:coreProperties>
</file>